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73" r:id="rId2"/>
    <p:sldId id="271" r:id="rId3"/>
    <p:sldId id="258" r:id="rId4"/>
    <p:sldId id="262" r:id="rId5"/>
    <p:sldId id="264" r:id="rId6"/>
    <p:sldId id="265" r:id="rId7"/>
    <p:sldId id="266" r:id="rId8"/>
    <p:sldId id="268" r:id="rId9"/>
    <p:sldId id="269" r:id="rId10"/>
    <p:sldId id="270" r:id="rId11"/>
    <p:sldId id="274" r:id="rId12"/>
    <p:sldId id="275" r:id="rId13"/>
    <p:sldId id="282" r:id="rId14"/>
    <p:sldId id="276" r:id="rId15"/>
    <p:sldId id="278" r:id="rId16"/>
    <p:sldId id="277" r:id="rId17"/>
    <p:sldId id="279" r:id="rId18"/>
    <p:sldId id="280" r:id="rId19"/>
    <p:sldId id="281" r:id="rId2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1" d="100"/>
          <a:sy n="91" d="100"/>
        </p:scale>
        <p:origin x="201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F19CF0F-FE84-41C1-96BE-AFCE8EDCF7E7}" type="datetime1">
              <a:rPr lang="it-IT" smtClean="0"/>
              <a:t>23/03/2020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2D6A457-BAEA-4E6D-A15D-8D6DCD4C9DB9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4302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939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1878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7397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820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285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721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0210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36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39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9652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25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7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it-IT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A92B49-FA85-4F9E-B102-234E7EF85F2C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F3EB45-32D5-4D7C-93A3-84F945274221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 rtlCol="0"/>
          <a:lstStyle>
            <a:lvl1pPr>
              <a:defRPr spc="-90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1C653E-74E8-4F89-97D9-B440200138A5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D45C96-E752-4040-80BB-B0A44CBB60C2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6" indent="0">
              <a:buNone/>
              <a:defRPr sz="2000"/>
            </a:lvl2pPr>
            <a:lvl3pPr marL="914411" indent="0">
              <a:buNone/>
              <a:defRPr sz="18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52D56E-B6D7-4F3F-B351-5BC0B1216A0B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5F8839-FE7D-48EF-9781-16394B48351B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2" y="274638"/>
            <a:ext cx="10515600" cy="1143000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1" cy="641350"/>
          </a:xfrm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1850" y="2193926"/>
            <a:ext cx="5156201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89665" y="1489075"/>
            <a:ext cx="5157787" cy="641350"/>
          </a:xfrm>
        </p:spPr>
        <p:txBody>
          <a:bodyPr rtlCol="0" anchor="b"/>
          <a:lstStyle>
            <a:lvl1pPr marL="0" indent="0">
              <a:lnSpc>
                <a:spcPct val="80000"/>
              </a:lnSpc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89665" y="2193926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BDC13-F61C-415B-88CE-B1454B2A208D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807F5A-F92B-4EFE-96E2-A93595D0B04A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1C7375-12DA-484E-83E7-1185BB3BFE68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90" y="2101850"/>
            <a:ext cx="3932236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77D7D3-C744-4B50-BCDD-076F35FDE38D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immagine 2" descr="Segnaposto vuoto per aggiungere un'immagine. Fare clic sul segnaposto e selezionare l'immagine che si vuole aggiungere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90" y="2101850"/>
            <a:ext cx="3932236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C6A077-42D7-4EDC-847C-99E2179FD02E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3276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0222BB5B-7C6C-4837-B21E-9F421EEC5720}" type="datetime1">
              <a:rPr lang="it-IT" noProof="0" smtClean="0"/>
              <a:t>23/03/2020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648202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Aggiungere un 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77200" y="6356351"/>
            <a:ext cx="3276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it-IT" noProof="0" smtClean="0"/>
              <a:pPr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hf sldNum="0" hdr="0" ftr="0" dt="0"/>
  <p:txStyles>
    <p:titleStyle>
      <a:lvl1pPr algn="l" defTabSz="914411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indent="0" algn="l" defTabSz="914411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pm.it/incontriamo-il-jazz/materiale-didattico-per-le-scuol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in.cdpm.it/public/files/PDF/Incontriamo%20il%20jazz%202019%20Materiale%20per%20le%20scuole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yLjbMBpGDA" TargetMode="External"/><Relationship Id="rId2" Type="http://schemas.openxmlformats.org/officeDocument/2006/relationships/hyperlink" Target="https://www.youtube.com/watch?v=QFWRcXYsYMo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youtube.com/watch?v=_FQv-BzZZb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jJThhUdsz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A57077CD-7755-4E91-ADDA-37A7177943F0}"/>
              </a:ext>
            </a:extLst>
          </p:cNvPr>
          <p:cNvSpPr/>
          <p:nvPr/>
        </p:nvSpPr>
        <p:spPr>
          <a:xfrm>
            <a:off x="0" y="0"/>
            <a:ext cx="12192000" cy="70277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interni, fotografia, edificio, tavolo&#10;&#10;Descrizione generata automaticamente">
            <a:extLst>
              <a:ext uri="{FF2B5EF4-FFF2-40B4-BE49-F238E27FC236}">
                <a16:creationId xmlns:a16="http://schemas.microsoft.com/office/drawing/2014/main" id="{5A7B7B63-7DD4-4CA9-B7DA-AC0DF655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496" y="79512"/>
            <a:ext cx="6057066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9C36A55-D219-4D0C-9A5F-B5B962819DE4}"/>
              </a:ext>
            </a:extLst>
          </p:cNvPr>
          <p:cNvSpPr/>
          <p:nvPr/>
        </p:nvSpPr>
        <p:spPr>
          <a:xfrm>
            <a:off x="450574" y="10671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800" dirty="0">
                <a:solidFill>
                  <a:schemeClr val="bg1"/>
                </a:solidFill>
              </a:rPr>
              <a:t>Fare jazz a scuola </a:t>
            </a: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4800" dirty="0">
                <a:solidFill>
                  <a:schemeClr val="bg1"/>
                </a:solidFill>
              </a:rPr>
              <a:t>(da casa)</a:t>
            </a:r>
          </a:p>
        </p:txBody>
      </p:sp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8FC0E59-D979-4523-87AE-60BB640CD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28" y="3113226"/>
            <a:ext cx="4160705" cy="330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8907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itor, screenshot, schermo, telefono&#10;&#10;Descrizione generata automaticamente">
            <a:extLst>
              <a:ext uri="{FF2B5EF4-FFF2-40B4-BE49-F238E27FC236}">
                <a16:creationId xmlns:a16="http://schemas.microsoft.com/office/drawing/2014/main" id="{6B23A825-7BC4-4C18-B8DD-780BEA738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653142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-Jam Blues Scuola NOPIANO">
            <a:hlinkClick r:id="" action="ppaction://media"/>
            <a:extLst>
              <a:ext uri="{FF2B5EF4-FFF2-40B4-BE49-F238E27FC236}">
                <a16:creationId xmlns:a16="http://schemas.microsoft.com/office/drawing/2014/main" id="{5CC74FBF-338C-4F26-86D6-605377BF9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1809" y="3124200"/>
            <a:ext cx="609600" cy="60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EABA39-FEFA-4FFC-B967-A9C82AD86FA4}"/>
              </a:ext>
            </a:extLst>
          </p:cNvPr>
          <p:cNvSpPr txBox="1"/>
          <p:nvPr/>
        </p:nvSpPr>
        <p:spPr>
          <a:xfrm>
            <a:off x="503582" y="4162048"/>
            <a:ext cx="318052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b="1" dirty="0"/>
              <a:t>File </a:t>
            </a:r>
            <a:r>
              <a:rPr lang="it-IT" b="1" dirty="0" err="1"/>
              <a:t>wave</a:t>
            </a:r>
            <a:r>
              <a:rPr lang="it-IT" b="1" dirty="0"/>
              <a:t> senza piano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9C688E2-0D00-4C07-83A8-86F1F2CFE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644" y="576497"/>
            <a:ext cx="8057587" cy="58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0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-Jam Blues Scuola NOPIANO">
            <a:hlinkClick r:id="" action="ppaction://media"/>
            <a:extLst>
              <a:ext uri="{FF2B5EF4-FFF2-40B4-BE49-F238E27FC236}">
                <a16:creationId xmlns:a16="http://schemas.microsoft.com/office/drawing/2014/main" id="{5CC74FBF-338C-4F26-86D6-605377BF9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2139" y="2738303"/>
            <a:ext cx="609600" cy="6096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5EABA39-FEFA-4FFC-B967-A9C82AD86FA4}"/>
              </a:ext>
            </a:extLst>
          </p:cNvPr>
          <p:cNvSpPr txBox="1"/>
          <p:nvPr/>
        </p:nvSpPr>
        <p:spPr>
          <a:xfrm>
            <a:off x="1086678" y="3897004"/>
            <a:ext cx="318052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b="1" dirty="0"/>
              <a:t>File </a:t>
            </a:r>
            <a:r>
              <a:rPr lang="it-IT" b="1" dirty="0" err="1"/>
              <a:t>wave</a:t>
            </a:r>
            <a:r>
              <a:rPr lang="it-IT" b="1" dirty="0"/>
              <a:t> senza piano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40049A-E024-4798-A3C4-BE09D1365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610" y="43069"/>
            <a:ext cx="484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88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ctrTitle"/>
          </p:nvPr>
        </p:nvSpPr>
        <p:spPr>
          <a:xfrm>
            <a:off x="715617" y="1942549"/>
            <a:ext cx="10760765" cy="2387600"/>
          </a:xfrm>
        </p:spPr>
        <p:txBody>
          <a:bodyPr rtlCol="0" anchor="b">
            <a:normAutofit fontScale="90000"/>
          </a:bodyPr>
          <a:lstStyle/>
          <a:p>
            <a:pPr rtl="0"/>
            <a:r>
              <a:rPr lang="it-IT" dirty="0"/>
              <a:t>Materiale didattico </a:t>
            </a:r>
            <a:br>
              <a:rPr lang="it-IT" dirty="0"/>
            </a:br>
            <a:r>
              <a:rPr lang="it-IT" dirty="0"/>
              <a:t>per le scuole</a:t>
            </a:r>
            <a:br>
              <a:rPr lang="it-IT" dirty="0"/>
            </a:br>
            <a:r>
              <a:rPr lang="it-IT" sz="3600" dirty="0">
                <a:hlinkClick r:id="rId3"/>
              </a:rPr>
              <a:t>Link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68455486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chitarra&#10;&#10;Descrizione generata automaticamente">
            <a:extLst>
              <a:ext uri="{FF2B5EF4-FFF2-40B4-BE49-F238E27FC236}">
                <a16:creationId xmlns:a16="http://schemas.microsoft.com/office/drawing/2014/main" id="{FD96F038-8916-4BFB-8C86-0BE663706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13" b="1"/>
          <a:stretch/>
        </p:blipFill>
        <p:spPr>
          <a:xfrm>
            <a:off x="0" y="0"/>
            <a:ext cx="12192000" cy="7033846"/>
          </a:xfrm>
          <a:noFill/>
        </p:spPr>
      </p:pic>
    </p:spTree>
    <p:extLst>
      <p:ext uri="{BB962C8B-B14F-4D97-AF65-F5344CB8AC3E}">
        <p14:creationId xmlns:p14="http://schemas.microsoft.com/office/powerpoint/2010/main" val="41915595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DC405DF-78D5-469D-93F2-E31855927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436" b="1"/>
          <a:stretch/>
        </p:blipFill>
        <p:spPr>
          <a:xfrm>
            <a:off x="0" y="405"/>
            <a:ext cx="12192000" cy="7145983"/>
          </a:xfrm>
          <a:noFill/>
        </p:spPr>
      </p:pic>
    </p:spTree>
    <p:extLst>
      <p:ext uri="{BB962C8B-B14F-4D97-AF65-F5344CB8AC3E}">
        <p14:creationId xmlns:p14="http://schemas.microsoft.com/office/powerpoint/2010/main" val="418719777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65611-645E-44B6-B4DB-59EA8F76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Una storia del jazz attraverso la vocalità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A050C8-D281-4B3F-B55D-068331B9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3766763"/>
            <a:ext cx="2965172" cy="533262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hlinkClick r:id="rId2"/>
              </a:rPr>
              <a:t>LINK AL PDF</a:t>
            </a:r>
            <a:endParaRPr lang="it-IT" dirty="0"/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D4C0CC8-5586-4AFE-A525-C3DB081B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39" y="2244419"/>
            <a:ext cx="6417917" cy="41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2956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65611-645E-44B6-B4DB-59EA8F76A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Call and </a:t>
            </a:r>
            <a:r>
              <a:rPr lang="it-IT" dirty="0" err="1"/>
              <a:t>response</a:t>
            </a:r>
            <a:r>
              <a:rPr lang="it-IT" dirty="0"/>
              <a:t>, dialogo, interplay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A050C8-D281-4B3F-B55D-068331B9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35490"/>
            <a:ext cx="4131363" cy="5332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>
                <a:hlinkClick r:id="rId2"/>
              </a:rPr>
              <a:t>LINK Musica Responsoriale </a:t>
            </a:r>
            <a:endParaRPr lang="it-IT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BBC089F-7633-4380-B27B-F1892746419C}"/>
              </a:ext>
            </a:extLst>
          </p:cNvPr>
          <p:cNvSpPr txBox="1">
            <a:spLocks/>
          </p:cNvSpPr>
          <p:nvPr/>
        </p:nvSpPr>
        <p:spPr>
          <a:xfrm>
            <a:off x="838198" y="4046923"/>
            <a:ext cx="4131363" cy="533262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hlinkClick r:id="rId3"/>
              </a:rPr>
              <a:t>LINK Louis Armstrong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52355907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65611-645E-44B6-B4DB-59EA8F76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365125"/>
            <a:ext cx="11622157" cy="1325563"/>
          </a:xfrm>
        </p:spPr>
        <p:txBody>
          <a:bodyPr>
            <a:normAutofit/>
          </a:bodyPr>
          <a:lstStyle/>
          <a:p>
            <a:r>
              <a:rPr lang="it-IT" dirty="0"/>
              <a:t>Blues forma AAB 12 battute</a:t>
            </a:r>
            <a:br>
              <a:rPr lang="it-IT" dirty="0"/>
            </a:br>
            <a:r>
              <a:rPr lang="it-IT" sz="2000" dirty="0"/>
              <a:t>corrispondenza testo - forma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A050C8-D281-4B3F-B55D-068331B99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080590"/>
            <a:ext cx="5098775" cy="4558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200" b="1" dirty="0" err="1"/>
              <a:t>Poor</a:t>
            </a:r>
            <a:r>
              <a:rPr lang="it-IT" sz="1200" b="1" dirty="0"/>
              <a:t> </a:t>
            </a:r>
            <a:r>
              <a:rPr lang="it-IT" sz="1200" b="1" dirty="0" err="1"/>
              <a:t>Man's</a:t>
            </a:r>
            <a:r>
              <a:rPr lang="it-IT" sz="1200" b="1" dirty="0"/>
              <a:t> Blues </a:t>
            </a:r>
          </a:p>
          <a:p>
            <a:pPr marL="0" indent="0">
              <a:buNone/>
            </a:pPr>
            <a:endParaRPr lang="it-IT" sz="1200" b="1" dirty="0"/>
          </a:p>
          <a:p>
            <a:pPr marL="0" indent="0">
              <a:buNone/>
            </a:pPr>
            <a:r>
              <a:rPr lang="it-IT" sz="1200" dirty="0"/>
              <a:t>Signor Riccone, Riccone, </a:t>
            </a:r>
          </a:p>
          <a:p>
            <a:pPr marL="0" indent="0">
              <a:buNone/>
            </a:pPr>
            <a:r>
              <a:rPr lang="it-IT" sz="1200" dirty="0"/>
              <a:t>ascoltami bene, signor Riccone, Riccone, </a:t>
            </a:r>
          </a:p>
          <a:p>
            <a:pPr marL="0" indent="0">
              <a:buNone/>
            </a:pPr>
            <a:r>
              <a:rPr lang="it-IT" sz="1200" dirty="0"/>
              <a:t>ascoltami bene, dai una possibilità al poveraccio, aiutalo a farla finita con questi tempi duri. 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200" dirty="0"/>
              <a:t>Tu vivi nel tuo palazzo e non sai che cosa sono i tempi duri, </a:t>
            </a:r>
          </a:p>
          <a:p>
            <a:pPr marL="0" indent="0">
              <a:buNone/>
            </a:pPr>
            <a:r>
              <a:rPr lang="it-IT" sz="1200" dirty="0"/>
              <a:t>tu vivi nel tuo palazzo e non sai che cosa sono i tempi duri, </a:t>
            </a:r>
          </a:p>
          <a:p>
            <a:pPr marL="0" indent="0">
              <a:buNone/>
            </a:pPr>
            <a:r>
              <a:rPr lang="it-IT" sz="1200" dirty="0"/>
              <a:t>la moglie del lavoratore muore di fame, la tua vive come una regina. 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200" dirty="0"/>
              <a:t>Ti prego, ascolta la mia supplica perché non ce la faccio più con questi tempi duri, </a:t>
            </a:r>
          </a:p>
          <a:p>
            <a:pPr marL="0" indent="0">
              <a:buNone/>
            </a:pPr>
            <a:r>
              <a:rPr lang="it-IT" sz="1200" dirty="0"/>
              <a:t>oh, ascolta la mia supplica, non ce la faccio più con questi tempi duri, </a:t>
            </a:r>
          </a:p>
          <a:p>
            <a:pPr marL="0" indent="0">
              <a:buNone/>
            </a:pPr>
            <a:r>
              <a:rPr lang="it-IT" sz="1200" dirty="0"/>
              <a:t>così si spinge un onest'uomo a fare cose che tu sai non vanno fatte. </a:t>
            </a:r>
          </a:p>
          <a:p>
            <a:pPr marL="0" indent="0">
              <a:buNone/>
            </a:pPr>
            <a:endParaRPr lang="it-IT" sz="1200" dirty="0"/>
          </a:p>
          <a:p>
            <a:pPr marL="0" indent="0">
              <a:buNone/>
            </a:pPr>
            <a:r>
              <a:rPr lang="it-IT" sz="1200" dirty="0"/>
              <a:t>Uno ha sempre fatto del suo meglio, sarebbe ancora pronto a lottare, </a:t>
            </a:r>
          </a:p>
          <a:p>
            <a:pPr marL="0" indent="0">
              <a:buNone/>
            </a:pPr>
            <a:r>
              <a:rPr lang="it-IT" sz="1200" dirty="0"/>
              <a:t>farebbe qualunque cosa gli si chiedesse in nome degli Stati Uniti, </a:t>
            </a:r>
          </a:p>
          <a:p>
            <a:pPr marL="0" indent="0">
              <a:buNone/>
            </a:pPr>
            <a:r>
              <a:rPr lang="it-IT" sz="1200" dirty="0"/>
              <a:t>ora la guerra è finita, lui deve vivere come te, ora la guerra è finita, </a:t>
            </a:r>
          </a:p>
          <a:p>
            <a:pPr marL="0" indent="0">
              <a:buNone/>
            </a:pPr>
            <a:r>
              <a:rPr lang="it-IT" sz="1200" dirty="0"/>
              <a:t>lui deve vivere come te, se non fosse per il poveraccio, signor Riccone, che faresti tu?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D364E2C-8287-437D-ACC3-5BE84C8E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905" y="2080590"/>
            <a:ext cx="6361043" cy="3801905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911F445-7C9E-41C0-8BEB-CE5572F94698}"/>
              </a:ext>
            </a:extLst>
          </p:cNvPr>
          <p:cNvSpPr txBox="1">
            <a:spLocks/>
          </p:cNvSpPr>
          <p:nvPr/>
        </p:nvSpPr>
        <p:spPr>
          <a:xfrm>
            <a:off x="5512905" y="6106076"/>
            <a:ext cx="6361043" cy="533262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Creazione di un testo/melodia blues</a:t>
            </a:r>
          </a:p>
        </p:txBody>
      </p:sp>
    </p:spTree>
    <p:extLst>
      <p:ext uri="{BB962C8B-B14F-4D97-AF65-F5344CB8AC3E}">
        <p14:creationId xmlns:p14="http://schemas.microsoft.com/office/powerpoint/2010/main" val="64310902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E2EC991-F24E-4608-A1C1-158797B7A973}"/>
              </a:ext>
            </a:extLst>
          </p:cNvPr>
          <p:cNvSpPr txBox="1">
            <a:spLocks/>
          </p:cNvSpPr>
          <p:nvPr/>
        </p:nvSpPr>
        <p:spPr>
          <a:xfrm>
            <a:off x="235225" y="1314880"/>
            <a:ext cx="4389783" cy="455583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l" defTabSz="914411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Come Sunday </a:t>
            </a:r>
          </a:p>
          <a:p>
            <a:pPr marL="0" indent="0">
              <a:buNone/>
            </a:pPr>
            <a:r>
              <a:rPr lang="en-US" sz="1600" dirty="0">
                <a:hlinkClick r:id="rId2"/>
              </a:rPr>
              <a:t>from Black, Brown And Beige </a:t>
            </a:r>
            <a:r>
              <a:rPr lang="it-IT" sz="1600" dirty="0">
                <a:hlinkClick r:id="rId2"/>
              </a:rPr>
              <a:t>Duke Ellington</a:t>
            </a:r>
            <a:endParaRPr lang="it-IT" sz="16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i="1" dirty="0"/>
              <a:t>Tenetevi stretti ai sogni</a:t>
            </a:r>
            <a:r>
              <a:rPr lang="it-IT" sz="1500" i="1" dirty="0"/>
              <a:t> </a:t>
            </a:r>
          </a:p>
          <a:p>
            <a:pPr marL="0" indent="0">
              <a:buNone/>
            </a:pPr>
            <a:r>
              <a:rPr lang="it-IT" i="1" dirty="0"/>
              <a:t>Tenetevi stretti ai sogni</a:t>
            </a:r>
            <a:br>
              <a:rPr lang="it-IT" i="1" dirty="0"/>
            </a:br>
            <a:r>
              <a:rPr lang="it-IT" i="1" dirty="0"/>
              <a:t>perchè se i sogni muoiono</a:t>
            </a:r>
            <a:br>
              <a:rPr lang="it-IT" i="1" dirty="0"/>
            </a:br>
            <a:r>
              <a:rPr lang="it-IT" i="1" dirty="0"/>
              <a:t>la vita è un uccello con le ali spezzate</a:t>
            </a:r>
            <a:br>
              <a:rPr lang="it-IT" i="1" dirty="0"/>
            </a:br>
            <a:r>
              <a:rPr lang="it-IT" i="1" dirty="0"/>
              <a:t>che non può volare.</a:t>
            </a:r>
            <a:br>
              <a:rPr lang="it-IT" i="1" dirty="0"/>
            </a:br>
            <a:r>
              <a:rPr lang="it-IT" i="1" dirty="0"/>
              <a:t>Tenetevi stretti ai sogni</a:t>
            </a:r>
            <a:br>
              <a:rPr lang="it-IT" i="1" dirty="0"/>
            </a:br>
            <a:r>
              <a:rPr lang="it-IT" i="1" dirty="0"/>
              <a:t>perchè quando i sogni se ne vanno</a:t>
            </a:r>
            <a:br>
              <a:rPr lang="it-IT" i="1" dirty="0"/>
            </a:br>
            <a:r>
              <a:rPr lang="it-IT" i="1" dirty="0"/>
              <a:t>la vita è un campo arido</a:t>
            </a:r>
            <a:br>
              <a:rPr lang="it-IT" i="1" dirty="0"/>
            </a:br>
            <a:r>
              <a:rPr lang="it-IT" i="1" dirty="0"/>
              <a:t>gelato dalla neve.</a:t>
            </a:r>
          </a:p>
          <a:p>
            <a:pPr marL="0" indent="0">
              <a:buNone/>
            </a:pPr>
            <a:r>
              <a:rPr lang="it-IT" sz="1600" dirty="0"/>
              <a:t>Langston Hughes</a:t>
            </a:r>
          </a:p>
        </p:txBody>
      </p:sp>
      <p:pic>
        <p:nvPicPr>
          <p:cNvPr id="12" name="Immagine 11" descr="Immagine che contiene persona, interni, uomo, inpiedi&#10;&#10;Descrizione generata automaticamente">
            <a:extLst>
              <a:ext uri="{FF2B5EF4-FFF2-40B4-BE49-F238E27FC236}">
                <a16:creationId xmlns:a16="http://schemas.microsoft.com/office/drawing/2014/main" id="{36A52550-63BF-47E8-A6E4-311D854C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461" y="1314880"/>
            <a:ext cx="6759314" cy="45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607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>
              <a:ext uri="{FF2B5EF4-FFF2-40B4-BE49-F238E27FC236}">
                <a16:creationId xmlns:a16="http://schemas.microsoft.com/office/drawing/2014/main" id="{A57077CD-7755-4E91-ADDA-37A7177943F0}"/>
              </a:ext>
            </a:extLst>
          </p:cNvPr>
          <p:cNvSpPr/>
          <p:nvPr/>
        </p:nvSpPr>
        <p:spPr>
          <a:xfrm>
            <a:off x="0" y="0"/>
            <a:ext cx="12192000" cy="70277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/>
          </a:p>
        </p:txBody>
      </p:sp>
      <p:pic>
        <p:nvPicPr>
          <p:cNvPr id="10" name="Immagine 9" descr="Immagine che contiene disegnando, maglietta&#10;&#10;Descrizione generata automaticamente">
            <a:extLst>
              <a:ext uri="{FF2B5EF4-FFF2-40B4-BE49-F238E27FC236}">
                <a16:creationId xmlns:a16="http://schemas.microsoft.com/office/drawing/2014/main" id="{17170B08-290C-414E-A912-0229771E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888" y="3861141"/>
            <a:ext cx="3384857" cy="2037231"/>
          </a:xfrm>
          <a:prstGeom prst="rect">
            <a:avLst/>
          </a:prstGeom>
        </p:spPr>
      </p:pic>
      <p:pic>
        <p:nvPicPr>
          <p:cNvPr id="12" name="Immagine 11" descr="Immagine che contiene segnale, bianco, orologio, rosso&#10;&#10;Descrizione generata automaticamente">
            <a:extLst>
              <a:ext uri="{FF2B5EF4-FFF2-40B4-BE49-F238E27FC236}">
                <a16:creationId xmlns:a16="http://schemas.microsoft.com/office/drawing/2014/main" id="{A01320DB-4E2C-404D-8E34-5D4610D53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751" y="1222026"/>
            <a:ext cx="3027135" cy="2376717"/>
          </a:xfrm>
          <a:prstGeom prst="rect">
            <a:avLst/>
          </a:prstGeom>
        </p:spPr>
      </p:pic>
      <p:pic>
        <p:nvPicPr>
          <p:cNvPr id="14" name="Immagine 13" descr="Immagine che contiene cibo, disegnando&#10;&#10;Descrizione generata automaticamente">
            <a:extLst>
              <a:ext uri="{FF2B5EF4-FFF2-40B4-BE49-F238E27FC236}">
                <a16:creationId xmlns:a16="http://schemas.microsoft.com/office/drawing/2014/main" id="{DDFD5FB6-68D7-4F58-A459-1E7E51BE5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703" y="866603"/>
            <a:ext cx="4103165" cy="246955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2A6D544-BA97-47E2-84BD-B623ACC20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27" y="3598742"/>
            <a:ext cx="3988168" cy="24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5020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90000"/>
              </a:lnSpc>
            </a:pPr>
            <a:r>
              <a:rPr lang="it-IT"/>
              <a:t>Jazz is not a «</a:t>
            </a:r>
            <a:r>
              <a:rPr lang="it-IT" err="1"/>
              <a:t>what</a:t>
            </a:r>
            <a:r>
              <a:rPr lang="it-IT"/>
              <a:t>» </a:t>
            </a:r>
            <a:br>
              <a:rPr lang="it-IT"/>
            </a:br>
            <a:r>
              <a:rPr lang="it-IT"/>
              <a:t>jazz is a «how» Bill Evans</a:t>
            </a:r>
          </a:p>
        </p:txBody>
      </p:sp>
      <p:pic>
        <p:nvPicPr>
          <p:cNvPr id="5" name="Immagine 4" descr="Immagine che contiene persona, interni, uomo, guardando&#10;&#10;Descrizione generata automaticamente">
            <a:extLst>
              <a:ext uri="{FF2B5EF4-FFF2-40B4-BE49-F238E27FC236}">
                <a16:creationId xmlns:a16="http://schemas.microsoft.com/office/drawing/2014/main" id="{44F7A3A1-EDDE-4974-9349-A1DD7A6C2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96" b="22596"/>
          <a:stretch/>
        </p:blipFill>
        <p:spPr>
          <a:xfrm>
            <a:off x="838200" y="2022573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it-IT" dirty="0"/>
              <a:t>Chiavi di lettura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BB874F4-0936-44FD-9005-8D871F448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marL="571507" indent="-571507">
              <a:buFont typeface="Arial" panose="020B0604020202020204" pitchFamily="34" charset="0"/>
              <a:buChar char="•"/>
            </a:pPr>
            <a:r>
              <a:rPr lang="en-US" sz="3600" dirty="0" err="1"/>
              <a:t>Ritmo</a:t>
            </a:r>
            <a:endParaRPr lang="en-US" sz="3600" dirty="0"/>
          </a:p>
          <a:p>
            <a:pPr marL="571507" indent="-571507">
              <a:buFont typeface="Arial" panose="020B0604020202020204" pitchFamily="34" charset="0"/>
              <a:buChar char="•"/>
            </a:pPr>
            <a:r>
              <a:rPr lang="en-US" sz="3600" dirty="0" err="1"/>
              <a:t>Vocalità</a:t>
            </a:r>
            <a:r>
              <a:rPr lang="en-US" sz="3600" dirty="0"/>
              <a:t> (</a:t>
            </a:r>
            <a:r>
              <a:rPr lang="en-US" sz="3600" dirty="0" err="1"/>
              <a:t>melodia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379967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ctrTitle"/>
          </p:nvPr>
        </p:nvSpPr>
        <p:spPr>
          <a:xfrm>
            <a:off x="483704" y="0"/>
            <a:ext cx="11224591" cy="2387600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800" dirty="0"/>
              <a:t>Quali conoscenze, abilità competenze?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BB874F4-0936-44FD-9005-8D871F448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4156" y="2601119"/>
            <a:ext cx="9144000" cy="250096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600" dirty="0">
                <a:hlinkClick r:id="rId3"/>
              </a:rPr>
              <a:t>Link al video </a:t>
            </a:r>
            <a:r>
              <a:rPr lang="en-US" sz="3600" i="1" dirty="0">
                <a:hlinkClick r:id="rId3"/>
              </a:rPr>
              <a:t>“</a:t>
            </a:r>
            <a:r>
              <a:rPr lang="en-US" sz="3600" i="1" dirty="0" err="1">
                <a:hlinkClick r:id="rId3"/>
              </a:rPr>
              <a:t>Imparare</a:t>
            </a:r>
            <a:r>
              <a:rPr lang="en-US" sz="3600" i="1" dirty="0">
                <a:hlinkClick r:id="rId3"/>
              </a:rPr>
              <a:t> lo swing a </a:t>
            </a:r>
            <a:r>
              <a:rPr lang="en-US" sz="3600" i="1" dirty="0" err="1">
                <a:hlinkClick r:id="rId3"/>
              </a:rPr>
              <a:t>scuola</a:t>
            </a:r>
            <a:r>
              <a:rPr lang="en-US" sz="3600" i="1" dirty="0">
                <a:hlinkClick r:id="rId3"/>
              </a:rPr>
              <a:t>” </a:t>
            </a:r>
            <a:endParaRPr lang="en-US" sz="3600" i="1" dirty="0"/>
          </a:p>
          <a:p>
            <a:pPr algn="l"/>
            <a:endParaRPr lang="en-US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Walking bass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err="1"/>
              <a:t>Dialogo</a:t>
            </a:r>
            <a:r>
              <a:rPr lang="en-US" sz="3600" dirty="0"/>
              <a:t> </a:t>
            </a:r>
            <a:r>
              <a:rPr lang="en-US" sz="3600" dirty="0" err="1"/>
              <a:t>nella</a:t>
            </a:r>
            <a:r>
              <a:rPr lang="en-US" sz="3600" dirty="0"/>
              <a:t> </a:t>
            </a:r>
            <a:r>
              <a:rPr lang="en-US" sz="3600" dirty="0" err="1"/>
              <a:t>sezione</a:t>
            </a:r>
            <a:r>
              <a:rPr lang="en-US" sz="3600" dirty="0"/>
              <a:t> </a:t>
            </a:r>
            <a:r>
              <a:rPr lang="en-US" sz="3600" dirty="0" err="1"/>
              <a:t>ritmica</a:t>
            </a:r>
            <a:endParaRPr lang="en-US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err="1"/>
              <a:t>Sperimentare</a:t>
            </a:r>
            <a:r>
              <a:rPr lang="en-US" sz="3600" dirty="0"/>
              <a:t> la </a:t>
            </a:r>
            <a:r>
              <a:rPr lang="en-US" sz="3600" dirty="0" err="1"/>
              <a:t>pulsazione</a:t>
            </a:r>
            <a:r>
              <a:rPr lang="en-US" sz="3600" dirty="0"/>
              <a:t> </a:t>
            </a:r>
            <a:r>
              <a:rPr lang="en-US" sz="3600" dirty="0" err="1"/>
              <a:t>dinamica</a:t>
            </a:r>
            <a:r>
              <a:rPr lang="en-US" sz="3600" dirty="0"/>
              <a:t>, 2 e 4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err="1"/>
              <a:t>Acquisire</a:t>
            </a:r>
            <a:r>
              <a:rPr lang="en-US" sz="3600" dirty="0"/>
              <a:t> lo swing in modo </a:t>
            </a:r>
            <a:r>
              <a:rPr lang="en-US" sz="3600" dirty="0" err="1"/>
              <a:t>audiotattile</a:t>
            </a:r>
            <a:endParaRPr lang="en-US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err="1"/>
              <a:t>Eseguire</a:t>
            </a:r>
            <a:r>
              <a:rPr lang="en-US" sz="3600" dirty="0"/>
              <a:t> una </a:t>
            </a:r>
            <a:r>
              <a:rPr lang="en-US" sz="3600" dirty="0" err="1"/>
              <a:t>melodia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135952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ctrTitle"/>
          </p:nvPr>
        </p:nvSpPr>
        <p:spPr>
          <a:xfrm>
            <a:off x="1643270" y="1757018"/>
            <a:ext cx="9144000" cy="2387600"/>
          </a:xfrm>
        </p:spPr>
        <p:txBody>
          <a:bodyPr rtlCol="0" anchor="b">
            <a:normAutofit fontScale="90000"/>
          </a:bodyPr>
          <a:lstStyle/>
          <a:p>
            <a:pPr rtl="0"/>
            <a:r>
              <a:rPr lang="it-IT" dirty="0"/>
              <a:t>Come trasformare questa esperienza a distanza? DAD</a:t>
            </a:r>
          </a:p>
        </p:txBody>
      </p:sp>
    </p:spTree>
    <p:extLst>
      <p:ext uri="{BB962C8B-B14F-4D97-AF65-F5344CB8AC3E}">
        <p14:creationId xmlns:p14="http://schemas.microsoft.com/office/powerpoint/2010/main" val="8969501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B083236-B3FF-49C4-8A44-21A59B30D1CD}"/>
              </a:ext>
            </a:extLst>
          </p:cNvPr>
          <p:cNvSpPr txBox="1"/>
          <p:nvPr/>
        </p:nvSpPr>
        <p:spPr>
          <a:xfrm>
            <a:off x="4492487" y="1119815"/>
            <a:ext cx="7354956" cy="40164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sz="1700" i="1" dirty="0"/>
              <a:t>I fase</a:t>
            </a:r>
          </a:p>
          <a:p>
            <a:r>
              <a:rPr lang="it-IT" sz="1700" b="1" dirty="0"/>
              <a:t>L’insegnante: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propone la base di C jam blues (</a:t>
            </a:r>
            <a:r>
              <a:rPr lang="it-IT" sz="1700" dirty="0" err="1"/>
              <a:t>IRealPro</a:t>
            </a:r>
            <a:r>
              <a:rPr lang="it-IT" sz="1700" dirty="0"/>
              <a:t>) sul proprio smartphone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suggerisce il battito delle mani sul 2 e sul 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canta la melodia.</a:t>
            </a:r>
          </a:p>
          <a:p>
            <a:r>
              <a:rPr lang="it-IT" sz="1700" b="1" dirty="0"/>
              <a:t>Gli alunni: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Cantano e battono le mani a microfono spento (per evitare la latenza)</a:t>
            </a:r>
          </a:p>
          <a:p>
            <a:endParaRPr lang="it-IT" sz="1700" dirty="0"/>
          </a:p>
          <a:p>
            <a:r>
              <a:rPr lang="it-IT" sz="1700" i="1" dirty="0"/>
              <a:t>II fase (verifica):</a:t>
            </a:r>
          </a:p>
          <a:p>
            <a:r>
              <a:rPr lang="it-IT" sz="1700" b="1" dirty="0"/>
              <a:t>L’insegnante: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Esporta basi e partiture e le invia agli studenti</a:t>
            </a:r>
          </a:p>
          <a:p>
            <a:endParaRPr lang="it-IT" sz="1700" dirty="0"/>
          </a:p>
          <a:p>
            <a:r>
              <a:rPr lang="it-IT" sz="1700" b="1" dirty="0"/>
              <a:t>Gli alunni: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700" dirty="0"/>
              <a:t>A turno cantano, battono le mani e improvvisano sulle scale pentatoniche e blues a microfono aperto sulla base inviata dal docente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9124C4-0E3E-4DDF-BA52-90B6928B5383}"/>
              </a:ext>
            </a:extLst>
          </p:cNvPr>
          <p:cNvSpPr txBox="1"/>
          <p:nvPr/>
        </p:nvSpPr>
        <p:spPr>
          <a:xfrm>
            <a:off x="344557" y="2158561"/>
            <a:ext cx="3313043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it-IT" sz="4000" b="1" dirty="0"/>
              <a:t>Sequenze operative</a:t>
            </a:r>
          </a:p>
          <a:p>
            <a:r>
              <a:rPr lang="it-IT" sz="4000" b="1" dirty="0"/>
              <a:t>DAD</a:t>
            </a:r>
          </a:p>
        </p:txBody>
      </p:sp>
    </p:spTree>
    <p:extLst>
      <p:ext uri="{BB962C8B-B14F-4D97-AF65-F5344CB8AC3E}">
        <p14:creationId xmlns:p14="http://schemas.microsoft.com/office/powerpoint/2010/main" val="28498832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A878C554-B1A9-47D9-A86C-C40C42843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57771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, monitor, schermo, nero&#10;&#10;Descrizione generata automaticamente">
            <a:extLst>
              <a:ext uri="{FF2B5EF4-FFF2-40B4-BE49-F238E27FC236}">
                <a16:creationId xmlns:a16="http://schemas.microsoft.com/office/drawing/2014/main" id="{A98C03E0-3B72-4598-9452-4E09FAEFC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5" b="215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48946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Modello struttura Spartito musical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208337_TF03460577.potx" id="{53735A78-A277-4B53-B8C4-1EFC856D2A2C}" vid="{A44DD354-2A81-422C-9395-4E856C80F94F}"/>
    </a:ext>
  </a:extLst>
</a:theme>
</file>

<file path=ppt/theme/theme2.xml><?xml version="1.0" encoding="utf-8"?>
<a:theme xmlns:a="http://schemas.openxmlformats.org/drawingml/2006/main" name="Tema di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501</Words>
  <Application>Microsoft Office PowerPoint</Application>
  <PresentationFormat>Widescreen</PresentationFormat>
  <Paragraphs>78</Paragraphs>
  <Slides>19</Slides>
  <Notes>13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1" baseType="lpstr">
      <vt:lpstr>Arial</vt:lpstr>
      <vt:lpstr>Modello struttura Spartito musicale</vt:lpstr>
      <vt:lpstr>Presentazione standard di PowerPoint</vt:lpstr>
      <vt:lpstr>Presentazione standard di PowerPoint</vt:lpstr>
      <vt:lpstr>Jazz is not a «what»  jazz is a «how» Bill Evans</vt:lpstr>
      <vt:lpstr>Chiavi di lettura</vt:lpstr>
      <vt:lpstr>Quali conoscenze, abilità competenze?</vt:lpstr>
      <vt:lpstr>Come trasformare questa esperienza a distanza? DAD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Materiale didattico  per le scuole Link</vt:lpstr>
      <vt:lpstr>Presentazione standard di PowerPoint</vt:lpstr>
      <vt:lpstr>Presentazione standard di PowerPoint</vt:lpstr>
      <vt:lpstr>Una storia del jazz attraverso la vocalità</vt:lpstr>
      <vt:lpstr>Call and response, dialogo, interplay</vt:lpstr>
      <vt:lpstr>Blues forma AAB 12 battute corrispondenza testo - forma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Angeleri</dc:creator>
  <cp:lastModifiedBy>Claudio Angeleri</cp:lastModifiedBy>
  <cp:revision>14</cp:revision>
  <dcterms:created xsi:type="dcterms:W3CDTF">2020-03-23T08:42:39Z</dcterms:created>
  <dcterms:modified xsi:type="dcterms:W3CDTF">2020-03-23T15:48:45Z</dcterms:modified>
</cp:coreProperties>
</file>